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5" r:id="rId2"/>
    <p:sldId id="266" r:id="rId3"/>
    <p:sldId id="259" r:id="rId4"/>
    <p:sldId id="267" r:id="rId5"/>
    <p:sldId id="268" r:id="rId6"/>
    <p:sldId id="269" r:id="rId7"/>
    <p:sldId id="271" r:id="rId8"/>
    <p:sldId id="270"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B1A34-31D7-4649-B847-3D9DF477FDAB}" type="doc">
      <dgm:prSet loTypeId="urn:microsoft.com/office/officeart/2005/8/layout/bProcess2" loCatId="process" qsTypeId="urn:microsoft.com/office/officeart/2005/8/quickstyle/simple1" qsCatId="simple" csTypeId="urn:microsoft.com/office/officeart/2005/8/colors/colorful5" csCatId="colorful"/>
      <dgm:spPr/>
      <dgm:t>
        <a:bodyPr/>
        <a:lstStyle/>
        <a:p>
          <a:endParaRPr lang="en-US"/>
        </a:p>
      </dgm:t>
    </dgm:pt>
    <dgm:pt modelId="{BFF00AEA-C3A6-44C2-9D1C-D04A773753EA}">
      <dgm:prSet/>
      <dgm:spPr/>
      <dgm:t>
        <a:bodyPr/>
        <a:lstStyle/>
        <a:p>
          <a:r>
            <a:rPr lang="hi-IN" dirty="0"/>
            <a:t>लिंग समानता और लिंग अस्तित्व एक महत्वपूर्ण विषय है जो समाज में लिंग के आधार पर समानता और न्याय को प्रोत्साहित करता है।</a:t>
          </a:r>
          <a:endParaRPr lang="en-US" dirty="0"/>
        </a:p>
      </dgm:t>
    </dgm:pt>
    <dgm:pt modelId="{C7B27733-E34A-4782-9224-57F1D440C60F}" type="parTrans" cxnId="{23D9ED94-D531-43F9-8100-449B6264CD44}">
      <dgm:prSet/>
      <dgm:spPr/>
      <dgm:t>
        <a:bodyPr/>
        <a:lstStyle/>
        <a:p>
          <a:endParaRPr lang="en-US"/>
        </a:p>
      </dgm:t>
    </dgm:pt>
    <dgm:pt modelId="{47B48B05-D81F-4837-9D4B-8975B6F7CBEA}" type="sibTrans" cxnId="{23D9ED94-D531-43F9-8100-449B6264CD44}">
      <dgm:prSet/>
      <dgm:spPr/>
      <dgm:t>
        <a:bodyPr/>
        <a:lstStyle/>
        <a:p>
          <a:endParaRPr lang="en-US"/>
        </a:p>
      </dgm:t>
    </dgm:pt>
    <dgm:pt modelId="{689094EF-064C-45E8-9C4C-837BA4328FCD}">
      <dgm:prSet/>
      <dgm:spPr/>
      <dgm:t>
        <a:bodyPr/>
        <a:lstStyle/>
        <a:p>
          <a:r>
            <a:rPr lang="hi-IN" dirty="0"/>
            <a:t>ये दोनों मामले समाज में समानता, समरसता और सहयोग को बढ़ावा देते हैं।</a:t>
          </a:r>
          <a:endParaRPr lang="en-US" dirty="0"/>
        </a:p>
      </dgm:t>
    </dgm:pt>
    <dgm:pt modelId="{EF88799B-8E9B-4254-98D4-99AC342CCEB8}" type="parTrans" cxnId="{36D5A363-6618-49D4-9C50-CDC07D737CD4}">
      <dgm:prSet/>
      <dgm:spPr/>
      <dgm:t>
        <a:bodyPr/>
        <a:lstStyle/>
        <a:p>
          <a:endParaRPr lang="en-US"/>
        </a:p>
      </dgm:t>
    </dgm:pt>
    <dgm:pt modelId="{C90993AA-C3EB-447E-ACA9-394B2837C893}" type="sibTrans" cxnId="{36D5A363-6618-49D4-9C50-CDC07D737CD4}">
      <dgm:prSet/>
      <dgm:spPr/>
      <dgm:t>
        <a:bodyPr/>
        <a:lstStyle/>
        <a:p>
          <a:endParaRPr lang="en-US"/>
        </a:p>
      </dgm:t>
    </dgm:pt>
    <dgm:pt modelId="{6ACE6B18-AAB7-40C1-83A2-47FB4C326F5F}" type="pres">
      <dgm:prSet presAssocID="{13CB1A34-31D7-4649-B847-3D9DF477FDAB}" presName="diagram" presStyleCnt="0">
        <dgm:presLayoutVars>
          <dgm:dir/>
          <dgm:resizeHandles/>
        </dgm:presLayoutVars>
      </dgm:prSet>
      <dgm:spPr/>
    </dgm:pt>
    <dgm:pt modelId="{FA487F89-E390-4029-B19B-C1B4AA8484C6}" type="pres">
      <dgm:prSet presAssocID="{BFF00AEA-C3A6-44C2-9D1C-D04A773753EA}" presName="firstNode" presStyleLbl="node1" presStyleIdx="0" presStyleCnt="2">
        <dgm:presLayoutVars>
          <dgm:bulletEnabled val="1"/>
        </dgm:presLayoutVars>
      </dgm:prSet>
      <dgm:spPr/>
    </dgm:pt>
    <dgm:pt modelId="{7B7D0483-DC8E-46DB-B8FE-2E6FBAEC4733}" type="pres">
      <dgm:prSet presAssocID="{47B48B05-D81F-4837-9D4B-8975B6F7CBEA}" presName="sibTrans" presStyleLbl="sibTrans2D1" presStyleIdx="0" presStyleCnt="1" custAng="5400000" custLinFactNeighborX="-2830" custLinFactNeighborY="1331"/>
      <dgm:spPr>
        <a:prstGeom prst="leftRightArrow">
          <a:avLst/>
        </a:prstGeom>
      </dgm:spPr>
    </dgm:pt>
    <dgm:pt modelId="{0BEC34D3-5CF7-41A5-8243-E4601228BC60}" type="pres">
      <dgm:prSet presAssocID="{689094EF-064C-45E8-9C4C-837BA4328FCD}" presName="lastNode" presStyleLbl="node1" presStyleIdx="1" presStyleCnt="2">
        <dgm:presLayoutVars>
          <dgm:bulletEnabled val="1"/>
        </dgm:presLayoutVars>
      </dgm:prSet>
      <dgm:spPr/>
    </dgm:pt>
  </dgm:ptLst>
  <dgm:cxnLst>
    <dgm:cxn modelId="{36D5A363-6618-49D4-9C50-CDC07D737CD4}" srcId="{13CB1A34-31D7-4649-B847-3D9DF477FDAB}" destId="{689094EF-064C-45E8-9C4C-837BA4328FCD}" srcOrd="1" destOrd="0" parTransId="{EF88799B-8E9B-4254-98D4-99AC342CCEB8}" sibTransId="{C90993AA-C3EB-447E-ACA9-394B2837C893}"/>
    <dgm:cxn modelId="{E7D0444F-82B9-4189-98D9-98984EC73D5D}" type="presOf" srcId="{13CB1A34-31D7-4649-B847-3D9DF477FDAB}" destId="{6ACE6B18-AAB7-40C1-83A2-47FB4C326F5F}" srcOrd="0" destOrd="0" presId="urn:microsoft.com/office/officeart/2005/8/layout/bProcess2"/>
    <dgm:cxn modelId="{C87CD28A-643A-42A3-883D-4BC4A5C16905}" type="presOf" srcId="{BFF00AEA-C3A6-44C2-9D1C-D04A773753EA}" destId="{FA487F89-E390-4029-B19B-C1B4AA8484C6}" srcOrd="0" destOrd="0" presId="urn:microsoft.com/office/officeart/2005/8/layout/bProcess2"/>
    <dgm:cxn modelId="{23D9ED94-D531-43F9-8100-449B6264CD44}" srcId="{13CB1A34-31D7-4649-B847-3D9DF477FDAB}" destId="{BFF00AEA-C3A6-44C2-9D1C-D04A773753EA}" srcOrd="0" destOrd="0" parTransId="{C7B27733-E34A-4782-9224-57F1D440C60F}" sibTransId="{47B48B05-D81F-4837-9D4B-8975B6F7CBEA}"/>
    <dgm:cxn modelId="{2914E6F4-97FD-4350-B40E-D19EA1FFA9E6}" type="presOf" srcId="{689094EF-064C-45E8-9C4C-837BA4328FCD}" destId="{0BEC34D3-5CF7-41A5-8243-E4601228BC60}" srcOrd="0" destOrd="0" presId="urn:microsoft.com/office/officeart/2005/8/layout/bProcess2"/>
    <dgm:cxn modelId="{AC3700F5-2BE6-4FAB-951C-FAD2A3B5B684}" type="presOf" srcId="{47B48B05-D81F-4837-9D4B-8975B6F7CBEA}" destId="{7B7D0483-DC8E-46DB-B8FE-2E6FBAEC4733}" srcOrd="0" destOrd="0" presId="urn:microsoft.com/office/officeart/2005/8/layout/bProcess2"/>
    <dgm:cxn modelId="{210B8515-5791-4E21-B705-B25E735A9E8B}" type="presParOf" srcId="{6ACE6B18-AAB7-40C1-83A2-47FB4C326F5F}" destId="{FA487F89-E390-4029-B19B-C1B4AA8484C6}" srcOrd="0" destOrd="0" presId="urn:microsoft.com/office/officeart/2005/8/layout/bProcess2"/>
    <dgm:cxn modelId="{C1C25512-7EF3-4131-94C5-97E26F84D93C}" type="presParOf" srcId="{6ACE6B18-AAB7-40C1-83A2-47FB4C326F5F}" destId="{7B7D0483-DC8E-46DB-B8FE-2E6FBAEC4733}" srcOrd="1" destOrd="0" presId="urn:microsoft.com/office/officeart/2005/8/layout/bProcess2"/>
    <dgm:cxn modelId="{AC8EA619-807A-42D2-8568-D94184025742}" type="presParOf" srcId="{6ACE6B18-AAB7-40C1-83A2-47FB4C326F5F}" destId="{0BEC34D3-5CF7-41A5-8243-E4601228BC60}"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7F89-E390-4029-B19B-C1B4AA8484C6}">
      <dsp:nvSpPr>
        <dsp:cNvPr id="0" name=""/>
        <dsp:cNvSpPr/>
      </dsp:nvSpPr>
      <dsp:spPr>
        <a:xfrm>
          <a:off x="1174" y="123584"/>
          <a:ext cx="3846313" cy="384631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hi-IN" sz="2100" kern="1200" dirty="0"/>
            <a:t>लिंग समानता और लिंग अस्तित्व एक महत्वपूर्ण विषय है जो समाज में लिंग के आधार पर समानता और न्याय को प्रोत्साहित करता है।</a:t>
          </a:r>
          <a:endParaRPr lang="en-US" sz="2100" kern="1200" dirty="0"/>
        </a:p>
      </dsp:txBody>
      <dsp:txXfrm>
        <a:off x="564453" y="686863"/>
        <a:ext cx="2719755" cy="2719755"/>
      </dsp:txXfrm>
    </dsp:sp>
    <dsp:sp modelId="{7B7D0483-DC8E-46DB-B8FE-2E6FBAEC4733}">
      <dsp:nvSpPr>
        <dsp:cNvPr id="0" name=""/>
        <dsp:cNvSpPr/>
      </dsp:nvSpPr>
      <dsp:spPr>
        <a:xfrm rot="10800000">
          <a:off x="4135963" y="1555022"/>
          <a:ext cx="1346209" cy="1019273"/>
        </a:xfrm>
        <a:prstGeom prst="left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EC34D3-5CF7-41A5-8243-E4601228BC60}">
      <dsp:nvSpPr>
        <dsp:cNvPr id="0" name=""/>
        <dsp:cNvSpPr/>
      </dsp:nvSpPr>
      <dsp:spPr>
        <a:xfrm>
          <a:off x="5770644" y="123584"/>
          <a:ext cx="3846313" cy="3846313"/>
        </a:xfrm>
        <a:prstGeom prst="ellipse">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hi-IN" sz="2100" kern="1200" dirty="0"/>
            <a:t>ये दोनों मामले समाज में समानता, समरसता और सहयोग को बढ़ावा देते हैं।</a:t>
          </a:r>
          <a:endParaRPr lang="en-US" sz="2100" kern="1200" dirty="0"/>
        </a:p>
      </dsp:txBody>
      <dsp:txXfrm>
        <a:off x="6333923" y="686863"/>
        <a:ext cx="2719755" cy="27197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12769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35828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605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49600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075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4233869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367862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77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54300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42458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7539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0F8AB-2BDE-465F-BCC7-057EAF77222F}"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71815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0F8AB-2BDE-465F-BCC7-057EAF77222F}"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97060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0F8AB-2BDE-465F-BCC7-057EAF77222F}"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1168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82092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Tree>
    <p:extLst>
      <p:ext uri="{BB962C8B-B14F-4D97-AF65-F5344CB8AC3E}">
        <p14:creationId xmlns:p14="http://schemas.microsoft.com/office/powerpoint/2010/main" val="371640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B0F8AB-2BDE-465F-BCC7-057EAF77222F}" type="datetimeFigureOut">
              <a:rPr lang="en-US" smtClean="0"/>
              <a:t>3/6/2024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F3B989-8B29-48D4-AB71-3D94035C5EB8}" type="slidenum">
              <a:rPr lang="en-US" smtClean="0"/>
              <a:t>‹#›</a:t>
            </a:fld>
            <a:endParaRPr lang="en-US"/>
          </a:p>
        </p:txBody>
      </p:sp>
    </p:spTree>
    <p:extLst>
      <p:ext uri="{BB962C8B-B14F-4D97-AF65-F5344CB8AC3E}">
        <p14:creationId xmlns:p14="http://schemas.microsoft.com/office/powerpoint/2010/main" val="2484853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6" name="Straight Connector 6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D405E63-A260-028E-4F34-252DB16679A2}"/>
              </a:ext>
            </a:extLst>
          </p:cNvPr>
          <p:cNvSpPr>
            <a:spLocks noGrp="1"/>
          </p:cNvSpPr>
          <p:nvPr>
            <p:ph type="ctrTitle"/>
          </p:nvPr>
        </p:nvSpPr>
        <p:spPr>
          <a:xfrm>
            <a:off x="5536734" y="1171575"/>
            <a:ext cx="3737268" cy="1320800"/>
          </a:xfrm>
        </p:spPr>
        <p:txBody>
          <a:bodyPr vert="horz" lIns="91440" tIns="45720" rIns="91440" bIns="45720" rtlCol="0" anchor="t">
            <a:normAutofit/>
          </a:bodyPr>
          <a:lstStyle/>
          <a:p>
            <a:r>
              <a:rPr lang="en-US" sz="3600" dirty="0" err="1"/>
              <a:t>लिंग</a:t>
            </a:r>
            <a:r>
              <a:rPr lang="en-US" sz="3600" dirty="0"/>
              <a:t> </a:t>
            </a:r>
            <a:r>
              <a:rPr lang="en-US" sz="3600" dirty="0" err="1"/>
              <a:t>समानता</a:t>
            </a:r>
            <a:r>
              <a:rPr lang="en-US" sz="3600" dirty="0"/>
              <a:t> </a:t>
            </a:r>
            <a:r>
              <a:rPr lang="hi-IN" sz="3600" dirty="0"/>
              <a:t>एवं</a:t>
            </a:r>
            <a:r>
              <a:rPr lang="en-US" sz="3600" dirty="0"/>
              <a:t> </a:t>
            </a:r>
            <a:br>
              <a:rPr lang="en-US" sz="3600" dirty="0"/>
            </a:br>
            <a:r>
              <a:rPr lang="en-US" sz="3600" dirty="0" err="1"/>
              <a:t>अस्तित्व</a:t>
            </a:r>
            <a:endParaRPr lang="en-US" sz="3600" dirty="0"/>
          </a:p>
        </p:txBody>
      </p:sp>
      <p:sp>
        <p:nvSpPr>
          <p:cNvPr id="3" name="Subtitle 2">
            <a:extLst>
              <a:ext uri="{FF2B5EF4-FFF2-40B4-BE49-F238E27FC236}">
                <a16:creationId xmlns:a16="http://schemas.microsoft.com/office/drawing/2014/main" id="{6583E79C-639E-4847-18CF-525D15E02396}"/>
              </a:ext>
            </a:extLst>
          </p:cNvPr>
          <p:cNvSpPr>
            <a:spLocks noGrp="1"/>
          </p:cNvSpPr>
          <p:nvPr>
            <p:ph type="subTitle" idx="1"/>
          </p:nvPr>
        </p:nvSpPr>
        <p:spPr>
          <a:xfrm>
            <a:off x="5703478" y="2655889"/>
            <a:ext cx="3570524" cy="3505565"/>
          </a:xfrm>
        </p:spPr>
        <p:txBody>
          <a:bodyPr vert="horz" lIns="91440" tIns="45720" rIns="91440" bIns="45720" rtlCol="0">
            <a:normAutofit/>
          </a:bodyPr>
          <a:lstStyle/>
          <a:p>
            <a:r>
              <a:rPr lang="en-US" dirty="0">
                <a:solidFill>
                  <a:schemeClr val="tx1">
                    <a:lumMod val="75000"/>
                    <a:lumOff val="25000"/>
                  </a:schemeClr>
                </a:solidFill>
              </a:rPr>
              <a:t>By: Dr Iti Banerjee</a:t>
            </a:r>
          </a:p>
          <a:p>
            <a:r>
              <a:rPr lang="en-US" dirty="0">
                <a:solidFill>
                  <a:schemeClr val="tx1">
                    <a:lumMod val="75000"/>
                    <a:lumOff val="25000"/>
                  </a:schemeClr>
                </a:solidFill>
              </a:rPr>
              <a:t>Assistant Professor</a:t>
            </a:r>
          </a:p>
          <a:p>
            <a:r>
              <a:rPr lang="en-US" dirty="0">
                <a:solidFill>
                  <a:schemeClr val="tx1">
                    <a:lumMod val="75000"/>
                    <a:lumOff val="25000"/>
                  </a:schemeClr>
                </a:solidFill>
              </a:rPr>
              <a:t>Education Department</a:t>
            </a:r>
          </a:p>
          <a:p>
            <a:r>
              <a:rPr lang="en-US" dirty="0">
                <a:solidFill>
                  <a:schemeClr val="tx1">
                    <a:lumMod val="75000"/>
                    <a:lumOff val="25000"/>
                  </a:schemeClr>
                </a:solidFill>
              </a:rPr>
              <a:t>Durga Mahavidyalaya </a:t>
            </a:r>
          </a:p>
          <a:p>
            <a:r>
              <a:rPr lang="en-US" dirty="0">
                <a:solidFill>
                  <a:schemeClr val="tx1">
                    <a:lumMod val="75000"/>
                    <a:lumOff val="25000"/>
                  </a:schemeClr>
                </a:solidFill>
              </a:rPr>
              <a:t>Raipur</a:t>
            </a:r>
          </a:p>
        </p:txBody>
      </p:sp>
      <p:pic>
        <p:nvPicPr>
          <p:cNvPr id="28" name="Picture 27" descr="A group of wooden figures on a yellow and blue background&#10;&#10;Description automatically generated">
            <a:extLst>
              <a:ext uri="{FF2B5EF4-FFF2-40B4-BE49-F238E27FC236}">
                <a16:creationId xmlns:a16="http://schemas.microsoft.com/office/drawing/2014/main" id="{421DB3D4-1A0C-0C48-9651-73BB58D750A8}"/>
              </a:ext>
            </a:extLst>
          </p:cNvPr>
          <p:cNvPicPr>
            <a:picLocks noChangeAspect="1"/>
          </p:cNvPicPr>
          <p:nvPr/>
        </p:nvPicPr>
        <p:blipFill rotWithShape="1">
          <a:blip r:embed="rId2">
            <a:extLst>
              <a:ext uri="{28A0092B-C50C-407E-A947-70E740481C1C}">
                <a14:useLocalDpi xmlns:a14="http://schemas.microsoft.com/office/drawing/2010/main" val="0"/>
              </a:ext>
            </a:extLst>
          </a:blip>
          <a:srcRect l="13719" r="761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7" name="Isosceles Triangle 7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11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2597" y="582839"/>
            <a:ext cx="10197494" cy="1099457"/>
          </a:xfrm>
        </p:spPr>
        <p:txBody>
          <a:bodyPr>
            <a:normAutofit/>
          </a:bodyPr>
          <a:lstStyle/>
          <a:p>
            <a:pPr algn="ctr"/>
            <a:r>
              <a:rPr lang="hi-IN" dirty="0">
                <a:latin typeface="Mangal" panose="02040503050203030202" pitchFamily="18" charset="0"/>
                <a:cs typeface="Mangal" panose="02040503050203030202" pitchFamily="18" charset="0"/>
              </a:rPr>
              <a:t>परिचय:</a:t>
            </a:r>
            <a:r>
              <a:rPr lang="en-US" dirty="0">
                <a:latin typeface="Mangal" panose="02040503050203030202" pitchFamily="18" charset="0"/>
                <a:cs typeface="Mangal" panose="02040503050203030202" pitchFamily="18" charset="0"/>
              </a:rPr>
              <a:t> </a:t>
            </a:r>
            <a:r>
              <a:rPr lang="hi-IN" sz="3600" dirty="0"/>
              <a:t>लिंग समानता एवं अस्तित्व</a:t>
            </a:r>
            <a:endParaRPr lang="en-US" dirty="0"/>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0B9990F2-10F1-DEC3-3601-37226C80028E}"/>
              </a:ext>
            </a:extLst>
          </p:cNvPr>
          <p:cNvGraphicFramePr>
            <a:graphicFrameLocks noGrp="1"/>
          </p:cNvGraphicFramePr>
          <p:nvPr>
            <p:ph idx="1"/>
            <p:extLst>
              <p:ext uri="{D42A27DB-BD31-4B8C-83A1-F6EECF244321}">
                <p14:modId xmlns:p14="http://schemas.microsoft.com/office/powerpoint/2010/main" val="200382526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0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1152525"/>
            <a:ext cx="3737268" cy="734351"/>
          </a:xfrm>
        </p:spPr>
        <p:txBody>
          <a:bodyPr>
            <a:normAutofit/>
          </a:bodyPr>
          <a:lstStyle/>
          <a:p>
            <a:r>
              <a:rPr lang="hi-IN" dirty="0"/>
              <a:t>मुख्य बिंदु</a:t>
            </a:r>
            <a:endParaRPr lang="en-US" dirty="0"/>
          </a:p>
        </p:txBody>
      </p:sp>
      <p:sp>
        <p:nvSpPr>
          <p:cNvPr id="3" name="Content Placeholder 2"/>
          <p:cNvSpPr>
            <a:spLocks noGrp="1"/>
          </p:cNvSpPr>
          <p:nvPr>
            <p:ph idx="1"/>
          </p:nvPr>
        </p:nvSpPr>
        <p:spPr>
          <a:xfrm>
            <a:off x="5209563" y="2160589"/>
            <a:ext cx="4064439" cy="3880773"/>
          </a:xfrm>
        </p:spPr>
        <p:txBody>
          <a:bodyPr>
            <a:normAutofit/>
          </a:bodyPr>
          <a:lstStyle/>
          <a:p>
            <a:pPr marL="0" marR="0">
              <a:spcBef>
                <a:spcPts val="0"/>
              </a:spcBef>
              <a:spcAft>
                <a:spcPts val="800"/>
              </a:spcAft>
            </a:pPr>
            <a:r>
              <a:rPr lang="en-US" sz="1900" b="1" dirty="0" err="1">
                <a:effectLst/>
                <a:latin typeface="Mangal" panose="02040503050203030202" pitchFamily="18" charset="0"/>
                <a:ea typeface="Calibri" panose="020F0502020204030204" pitchFamily="34" charset="0"/>
                <a:cs typeface="Mangal" panose="02040503050203030202" pitchFamily="18" charset="0"/>
              </a:rPr>
              <a:t>लिंग</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क्या</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है</a:t>
            </a:r>
            <a:r>
              <a:rPr lang="en-US" sz="1900" b="1" dirty="0">
                <a:effectLst/>
                <a:latin typeface="Mangal" panose="02040503050203030202" pitchFamily="18" charset="0"/>
                <a:ea typeface="Calibri" panose="020F0502020204030204" pitchFamily="34" charset="0"/>
                <a:cs typeface="Mangal" panose="02040503050203030202" pitchFamily="18" charset="0"/>
              </a:rPr>
              <a:t>?</a:t>
            </a:r>
          </a:p>
          <a:p>
            <a:pPr marR="0">
              <a:spcBef>
                <a:spcPts val="0"/>
              </a:spcBef>
              <a:spcAft>
                <a:spcPts val="800"/>
              </a:spcAft>
              <a:buFont typeface="Arial" panose="020B0604020202020204" pitchFamily="34" charset="0"/>
              <a:buChar char="•"/>
            </a:pPr>
            <a:r>
              <a:rPr lang="en-US" sz="1900" dirty="0" err="1">
                <a:effectLst/>
                <a:latin typeface="Mangal" panose="02040503050203030202" pitchFamily="18" charset="0"/>
                <a:ea typeface="Calibri" panose="020F0502020204030204" pitchFamily="34" charset="0"/>
                <a:cs typeface="Mangal" panose="02040503050203030202" pitchFamily="18" charset="0"/>
              </a:rPr>
              <a:t>लिंग</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वह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स्थिति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जहाँ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समाज</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लड़के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और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लड़कियों</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अवसर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सुविधाएं</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और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अधिकार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प्राप्त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a:t>
            </a:r>
          </a:p>
          <a:p>
            <a:pPr marL="0" marR="0">
              <a:spcBef>
                <a:spcPts val="0"/>
              </a:spcBef>
              <a:spcAft>
                <a:spcPts val="800"/>
              </a:spcAft>
            </a:pPr>
            <a:r>
              <a:rPr lang="en-US" sz="1900" b="1" dirty="0" err="1">
                <a:effectLst/>
                <a:latin typeface="Mangal" panose="02040503050203030202" pitchFamily="18" charset="0"/>
                <a:ea typeface="Calibri" panose="020F0502020204030204" pitchFamily="34" charset="0"/>
                <a:cs typeface="Mangal" panose="02040503050203030202" pitchFamily="18" charset="0"/>
              </a:rPr>
              <a:t>लिंग</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अस्तित्व</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क्या</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है</a:t>
            </a:r>
            <a:r>
              <a:rPr lang="en-US" sz="1900" b="1" dirty="0">
                <a:effectLst/>
                <a:latin typeface="Mangal" panose="02040503050203030202" pitchFamily="18" charset="0"/>
                <a:ea typeface="Calibri" panose="020F0502020204030204" pitchFamily="34" charset="0"/>
                <a:cs typeface="Mangal" panose="02040503050203030202" pitchFamily="18" charset="0"/>
              </a:rPr>
              <a:t>?</a:t>
            </a:r>
          </a:p>
          <a:p>
            <a:pPr marR="0">
              <a:spcBef>
                <a:spcPts val="0"/>
              </a:spcBef>
              <a:spcAft>
                <a:spcPts val="800"/>
              </a:spcAft>
              <a:buFont typeface="Arial" panose="020B0604020202020204" pitchFamily="34" charset="0"/>
              <a:buChar char="•"/>
            </a:pPr>
            <a:r>
              <a:rPr lang="en-US" sz="1900" dirty="0" err="1">
                <a:effectLst/>
                <a:latin typeface="Mangal" panose="02040503050203030202" pitchFamily="18" charset="0"/>
                <a:ea typeface="Calibri" panose="020F0502020204030204" pitchFamily="34" charset="0"/>
                <a:cs typeface="Mangal" panose="02040503050203030202" pitchFamily="18" charset="0"/>
              </a:rPr>
              <a:t>लिंग</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अस्तित्व</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वह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स्थिति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जहाँ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समाज</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लिंग</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आधार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पर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किसी</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भी</a:t>
            </a:r>
            <a:r>
              <a:rPr lang="en-US" sz="1900" dirty="0">
                <a:latin typeface="Mangal" panose="02040503050203030202" pitchFamily="18" charset="0"/>
                <a:ea typeface="Calibri" panose="020F0502020204030204" pitchFamily="34" charset="0"/>
                <a:cs typeface="Mangal" panose="02040503050203030202" pitchFamily="18" charset="0"/>
              </a:rPr>
              <a:t> </a:t>
            </a:r>
            <a:r>
              <a:rPr lang="en-US" sz="1900" dirty="0">
                <a:effectLst/>
                <a:latin typeface="Mangal" panose="02040503050203030202" pitchFamily="18" charset="0"/>
                <a:ea typeface="Calibri" panose="020F0502020204030204" pitchFamily="34" charset="0"/>
                <a:cs typeface="Mangal" panose="02040503050203030202" pitchFamily="18" charset="0"/>
              </a:rPr>
              <a:t>व्यक्ति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पहचान</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और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अधिकारों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रूप</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स्वीकार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किया</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जाता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a:t>
            </a:r>
          </a:p>
          <a:p>
            <a:pPr marL="0" marR="0" indent="0">
              <a:spcBef>
                <a:spcPts val="0"/>
              </a:spcBef>
              <a:spcAft>
                <a:spcPts val="800"/>
              </a:spcAft>
              <a:buNone/>
            </a:pPr>
            <a:endParaRPr lang="en-US" sz="1900" dirty="0">
              <a:effectLst/>
              <a:latin typeface="Nirmala UI" panose="020B0502040204020203" pitchFamily="34" charset="0"/>
              <a:ea typeface="Calibri" panose="020F0502020204030204" pitchFamily="34" charset="0"/>
              <a:cs typeface="Times New Roman" panose="02020603050405020304" pitchFamily="18" charset="0"/>
            </a:endParaRPr>
          </a:p>
        </p:txBody>
      </p:sp>
      <p:pic>
        <p:nvPicPr>
          <p:cNvPr id="8" name="Picture 7" descr="A group of people standing around a globe&#10;&#10;Description automatically generated">
            <a:extLst>
              <a:ext uri="{FF2B5EF4-FFF2-40B4-BE49-F238E27FC236}">
                <a16:creationId xmlns:a16="http://schemas.microsoft.com/office/drawing/2014/main" id="{2A2925C4-4CBB-A9E4-E130-8E61C30301E9}"/>
              </a:ext>
            </a:extLst>
          </p:cNvPr>
          <p:cNvPicPr>
            <a:picLocks noChangeAspect="1"/>
          </p:cNvPicPr>
          <p:nvPr/>
        </p:nvPicPr>
        <p:blipFill rotWithShape="1">
          <a:blip r:embed="rId3">
            <a:extLst>
              <a:ext uri="{28A0092B-C50C-407E-A947-70E740481C1C}">
                <a14:useLocalDpi xmlns:a14="http://schemas.microsoft.com/office/drawing/2010/main" val="0"/>
              </a:ext>
            </a:extLst>
          </a:blip>
          <a:srcRect l="27438" r="31852"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3" name="Isosceles Triangle 3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420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7209" y="1103314"/>
            <a:ext cx="3737268" cy="819150"/>
          </a:xfrm>
        </p:spPr>
        <p:txBody>
          <a:bodyPr>
            <a:normAutofit/>
          </a:bodyPr>
          <a:lstStyle/>
          <a:p>
            <a:r>
              <a:rPr lang="hi-IN" dirty="0"/>
              <a:t>मुख्य बिंदु</a:t>
            </a:r>
            <a:endParaRPr lang="en-US" dirty="0"/>
          </a:p>
        </p:txBody>
      </p:sp>
      <p:sp>
        <p:nvSpPr>
          <p:cNvPr id="3" name="Content Placeholder 2"/>
          <p:cNvSpPr>
            <a:spLocks noGrp="1"/>
          </p:cNvSpPr>
          <p:nvPr>
            <p:ph idx="1"/>
          </p:nvPr>
        </p:nvSpPr>
        <p:spPr>
          <a:xfrm>
            <a:off x="5209562" y="2160589"/>
            <a:ext cx="5077437" cy="4421186"/>
          </a:xfrm>
        </p:spPr>
        <p:txBody>
          <a:bodyPr>
            <a:normAutofit/>
          </a:bodyPr>
          <a:lstStyle/>
          <a:p>
            <a:pPr marL="0" marR="0">
              <a:lnSpc>
                <a:spcPct val="90000"/>
              </a:lnSpc>
              <a:spcBef>
                <a:spcPts val="0"/>
              </a:spcBef>
              <a:spcAft>
                <a:spcPts val="800"/>
              </a:spcAft>
            </a:pPr>
            <a:r>
              <a:rPr lang="en-US" sz="1900" b="1" dirty="0" err="1">
                <a:effectLst/>
                <a:latin typeface="Mangal" panose="02040503050203030202" pitchFamily="18" charset="0"/>
                <a:ea typeface="Calibri" panose="020F0502020204030204" pitchFamily="34" charset="0"/>
                <a:cs typeface="Mangal" panose="02040503050203030202" pitchFamily="18" charset="0"/>
              </a:rPr>
              <a:t>लिंग</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के</a:t>
            </a:r>
            <a:r>
              <a:rPr lang="en-US" sz="1900" b="1" dirty="0">
                <a:effectLst/>
                <a:latin typeface="Mangal" panose="02040503050203030202" pitchFamily="18" charset="0"/>
                <a:ea typeface="Calibri" panose="020F0502020204030204" pitchFamily="34" charset="0"/>
                <a:cs typeface="Mangal" panose="02040503050203030202" pitchFamily="18" charset="0"/>
              </a:rPr>
              <a:t> </a:t>
            </a:r>
            <a:r>
              <a:rPr lang="en-US" sz="1900" b="1" dirty="0" err="1">
                <a:effectLst/>
                <a:latin typeface="Mangal" panose="02040503050203030202" pitchFamily="18" charset="0"/>
                <a:ea typeface="Calibri" panose="020F0502020204030204" pitchFamily="34" charset="0"/>
                <a:cs typeface="Mangal" panose="02040503050203030202" pitchFamily="18" charset="0"/>
              </a:rPr>
              <a:t>महत्व</a:t>
            </a:r>
            <a:r>
              <a:rPr lang="en-US" sz="1900" b="1" dirty="0">
                <a:effectLst/>
                <a:latin typeface="Mangal" panose="02040503050203030202" pitchFamily="18" charset="0"/>
                <a:ea typeface="Calibri" panose="020F0502020204030204" pitchFamily="34" charset="0"/>
                <a:cs typeface="Mangal" panose="02040503050203030202" pitchFamily="18" charset="0"/>
              </a:rPr>
              <a:t>:</a:t>
            </a:r>
          </a:p>
          <a:p>
            <a:pPr marR="0">
              <a:lnSpc>
                <a:spcPct val="90000"/>
              </a:lnSpc>
              <a:spcBef>
                <a:spcPts val="0"/>
              </a:spcBef>
              <a:spcAft>
                <a:spcPts val="800"/>
              </a:spcAft>
              <a:buFont typeface="Arial" panose="020B0604020202020204" pitchFamily="34" charset="0"/>
              <a:buChar char="•"/>
            </a:pPr>
            <a:r>
              <a:rPr lang="en-US" sz="1900" dirty="0" err="1">
                <a:effectLst/>
                <a:latin typeface="Mangal" panose="02040503050203030202" pitchFamily="18" charset="0"/>
                <a:ea typeface="Calibri" panose="020F0502020204030204" pitchFamily="34" charset="0"/>
                <a:cs typeface="Mangal" panose="02040503050203030202" pitchFamily="18" charset="0"/>
              </a:rPr>
              <a:t>लिंग</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समाज</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न्याय</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और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समरसता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प्रोत्साहित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करता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a:t>
            </a:r>
          </a:p>
          <a:p>
            <a:pPr marR="0">
              <a:lnSpc>
                <a:spcPct val="90000"/>
              </a:lnSpc>
              <a:spcBef>
                <a:spcPts val="0"/>
              </a:spcBef>
              <a:spcAft>
                <a:spcPts val="800"/>
              </a:spcAft>
              <a:buFont typeface="Arial" panose="020B0604020202020204" pitchFamily="34" charset="0"/>
              <a:buChar char="•"/>
            </a:pPr>
            <a:r>
              <a:rPr lang="en-US" sz="1900" dirty="0" err="1">
                <a:effectLst/>
                <a:latin typeface="Mangal" panose="02040503050203030202" pitchFamily="18" charset="0"/>
                <a:ea typeface="Calibri" panose="020F0502020204030204" pitchFamily="34" charset="0"/>
                <a:cs typeface="Mangal" panose="02040503050203030202" pitchFamily="18" charset="0"/>
              </a:rPr>
              <a:t>यह</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समाज</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सभी</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व्यक्तियों</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लिए</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अधिक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उत्कृष्ट</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और</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न्यायिक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मानकों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प्राप्ति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मांग</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करता</a:t>
            </a:r>
            <a:r>
              <a:rPr lang="en-US" sz="1900" dirty="0">
                <a:effectLst/>
                <a:latin typeface="Mangal" panose="02040503050203030202" pitchFamily="18" charset="0"/>
                <a:ea typeface="Calibri" panose="020F0502020204030204" pitchFamily="34" charset="0"/>
                <a:cs typeface="Mangal" panose="02040503050203030202" pitchFamily="18" charset="0"/>
              </a:rPr>
              <a:t> </a:t>
            </a:r>
            <a:r>
              <a:rPr lang="en-US" sz="1900" dirty="0" err="1">
                <a:effectLst/>
                <a:latin typeface="Mangal" panose="02040503050203030202" pitchFamily="18" charset="0"/>
                <a:ea typeface="Calibri" panose="020F0502020204030204" pitchFamily="34" charset="0"/>
                <a:cs typeface="Mangal" panose="02040503050203030202" pitchFamily="18" charset="0"/>
              </a:rPr>
              <a:t>है</a:t>
            </a:r>
            <a:r>
              <a:rPr lang="en-US" sz="1900" dirty="0">
                <a:effectLst/>
                <a:latin typeface="Mangal" panose="02040503050203030202" pitchFamily="18" charset="0"/>
                <a:ea typeface="Calibri" panose="020F0502020204030204" pitchFamily="34" charset="0"/>
                <a:cs typeface="Mangal" panose="02040503050203030202" pitchFamily="18" charset="0"/>
              </a:rPr>
              <a:t>।</a:t>
            </a:r>
          </a:p>
          <a:p>
            <a:pPr marL="0" marR="0">
              <a:lnSpc>
                <a:spcPct val="90000"/>
              </a:lnSpc>
              <a:spcBef>
                <a:spcPts val="0"/>
              </a:spcBef>
              <a:spcAft>
                <a:spcPts val="800"/>
              </a:spcAft>
            </a:pPr>
            <a:r>
              <a:rPr lang="hi-IN" sz="1900" b="1" dirty="0">
                <a:effectLst/>
                <a:latin typeface="Mangal" panose="02040503050203030202" pitchFamily="18" charset="0"/>
                <a:ea typeface="Calibri" panose="020F0502020204030204" pitchFamily="34" charset="0"/>
                <a:cs typeface="Mangal" panose="02040503050203030202" pitchFamily="18" charset="0"/>
              </a:rPr>
              <a:t>लिंग अस्तित्व के लाभ</a:t>
            </a:r>
            <a:r>
              <a:rPr lang="en-US" sz="1900" b="1" dirty="0">
                <a:effectLst/>
                <a:latin typeface="Mangal" panose="02040503050203030202" pitchFamily="18" charset="0"/>
                <a:ea typeface="Calibri" panose="020F0502020204030204" pitchFamily="34" charset="0"/>
                <a:cs typeface="Mangal" panose="02040503050203030202" pitchFamily="18" charset="0"/>
              </a:rPr>
              <a:t>:</a:t>
            </a:r>
          </a:p>
          <a:p>
            <a:pPr marR="0">
              <a:lnSpc>
                <a:spcPct val="90000"/>
              </a:lnSpc>
              <a:spcBef>
                <a:spcPts val="0"/>
              </a:spcBef>
              <a:spcAft>
                <a:spcPts val="800"/>
              </a:spcAft>
              <a:buFont typeface="Arial" panose="020B0604020202020204" pitchFamily="34" charset="0"/>
              <a:buChar char="•"/>
            </a:pPr>
            <a:r>
              <a:rPr lang="hi-IN" sz="1900" dirty="0">
                <a:effectLst/>
                <a:latin typeface="Mangal" panose="02040503050203030202" pitchFamily="18" charset="0"/>
                <a:ea typeface="Calibri" panose="020F0502020204030204" pitchFamily="34" charset="0"/>
                <a:cs typeface="Mangal" panose="02040503050203030202" pitchFamily="18" charset="0"/>
              </a:rPr>
              <a:t>लिंग अस्तित्व समाज में समानता, समरसता और सहयोग को बढ़ावा देता है।</a:t>
            </a:r>
          </a:p>
          <a:p>
            <a:pPr marR="0">
              <a:lnSpc>
                <a:spcPct val="90000"/>
              </a:lnSpc>
              <a:spcBef>
                <a:spcPts val="0"/>
              </a:spcBef>
              <a:spcAft>
                <a:spcPts val="800"/>
              </a:spcAft>
              <a:buFont typeface="Arial" panose="020B0604020202020204" pitchFamily="34" charset="0"/>
              <a:buChar char="•"/>
            </a:pPr>
            <a:r>
              <a:rPr lang="hi-IN" sz="1900" dirty="0">
                <a:effectLst/>
                <a:latin typeface="Mangal" panose="02040503050203030202" pitchFamily="18" charset="0"/>
                <a:ea typeface="Calibri" panose="020F0502020204030204" pitchFamily="34" charset="0"/>
                <a:cs typeface="Mangal" panose="02040503050203030202" pitchFamily="18" charset="0"/>
              </a:rPr>
              <a:t>यह समाज में सभी व्यक्तियों को अपने पूर्ण पोटेंशियल का उत्पन्न करने का अवसर प्रदान करता है।</a:t>
            </a:r>
            <a:endParaRPr lang="en-US" sz="1500" dirty="0">
              <a:effectLst/>
              <a:latin typeface="Nirmala UI" panose="020B0502040204020203" pitchFamily="34" charset="0"/>
              <a:ea typeface="Calibri" panose="020F0502020204030204" pitchFamily="34" charset="0"/>
              <a:cs typeface="Times New Roman" panose="02020603050405020304" pitchFamily="18" charset="0"/>
            </a:endParaRPr>
          </a:p>
        </p:txBody>
      </p:sp>
      <p:pic>
        <p:nvPicPr>
          <p:cNvPr id="5" name="Picture 4" descr="A group of people standing around a globe&#10;&#10;Description automatically generated">
            <a:extLst>
              <a:ext uri="{FF2B5EF4-FFF2-40B4-BE49-F238E27FC236}">
                <a16:creationId xmlns:a16="http://schemas.microsoft.com/office/drawing/2014/main" id="{57FBDB07-7A92-D3BE-3208-D578774D1DFB}"/>
              </a:ext>
            </a:extLst>
          </p:cNvPr>
          <p:cNvPicPr>
            <a:picLocks noChangeAspect="1"/>
          </p:cNvPicPr>
          <p:nvPr/>
        </p:nvPicPr>
        <p:blipFill rotWithShape="1">
          <a:blip r:embed="rId2">
            <a:extLst>
              <a:ext uri="{28A0092B-C50C-407E-A947-70E740481C1C}">
                <a14:useLocalDpi xmlns:a14="http://schemas.microsoft.com/office/drawing/2010/main" val="0"/>
              </a:ext>
            </a:extLst>
          </a:blip>
          <a:srcRect l="27438" r="31852"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445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7209" y="1228725"/>
            <a:ext cx="3737268" cy="733425"/>
          </a:xfrm>
        </p:spPr>
        <p:txBody>
          <a:bodyPr>
            <a:normAutofit/>
          </a:bodyPr>
          <a:lstStyle/>
          <a:p>
            <a:r>
              <a:rPr lang="hi-IN" dirty="0"/>
              <a:t>मुख्य बिंदु</a:t>
            </a:r>
            <a:endParaRPr lang="en-US" dirty="0"/>
          </a:p>
        </p:txBody>
      </p:sp>
      <p:sp>
        <p:nvSpPr>
          <p:cNvPr id="3" name="Content Placeholder 2"/>
          <p:cNvSpPr>
            <a:spLocks noGrp="1"/>
          </p:cNvSpPr>
          <p:nvPr>
            <p:ph idx="1"/>
          </p:nvPr>
        </p:nvSpPr>
        <p:spPr>
          <a:xfrm>
            <a:off x="5209563" y="2160589"/>
            <a:ext cx="5394939" cy="3880773"/>
          </a:xfrm>
        </p:spPr>
        <p:txBody>
          <a:bodyPr>
            <a:normAutofit/>
          </a:bodyPr>
          <a:lstStyle/>
          <a:p>
            <a:pPr marL="0" marR="0">
              <a:spcBef>
                <a:spcPts val="0"/>
              </a:spcBef>
              <a:spcAft>
                <a:spcPts val="800"/>
              </a:spcAft>
            </a:pPr>
            <a:r>
              <a:rPr lang="en-US" sz="2000" b="1" dirty="0" err="1">
                <a:effectLst/>
                <a:latin typeface="Mangal" panose="02040503050203030202" pitchFamily="18" charset="0"/>
                <a:ea typeface="Calibri" panose="020F0502020204030204" pitchFamily="34" charset="0"/>
                <a:cs typeface="Mangal" panose="02040503050203030202" pitchFamily="18" charset="0"/>
              </a:rPr>
              <a:t>लिंग</a:t>
            </a:r>
            <a:r>
              <a:rPr lang="en-US" sz="2000" b="1" dirty="0">
                <a:effectLst/>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समानता</a:t>
            </a:r>
            <a:r>
              <a:rPr lang="en-US" sz="2000" b="1" dirty="0">
                <a:effectLst/>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और</a:t>
            </a:r>
            <a:r>
              <a:rPr lang="en-US" sz="2000" b="1" dirty="0">
                <a:effectLst/>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लिंग</a:t>
            </a:r>
            <a:r>
              <a:rPr lang="en-US" sz="2000" b="1" dirty="0">
                <a:effectLst/>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अस्तित्व</a:t>
            </a:r>
            <a:r>
              <a:rPr lang="en-US" sz="2000" b="1" dirty="0">
                <a:effectLst/>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के</a:t>
            </a:r>
            <a:r>
              <a:rPr lang="en-US" sz="2000" b="1" dirty="0">
                <a:latin typeface="Mangal" panose="02040503050203030202" pitchFamily="18" charset="0"/>
                <a:ea typeface="Calibri" panose="020F0502020204030204" pitchFamily="34" charset="0"/>
                <a:cs typeface="Mangal" panose="02040503050203030202" pitchFamily="18" charset="0"/>
              </a:rPr>
              <a:t> </a:t>
            </a:r>
            <a:r>
              <a:rPr lang="en-US" sz="2000" b="1" dirty="0" err="1">
                <a:effectLst/>
                <a:latin typeface="Mangal" panose="02040503050203030202" pitchFamily="18" charset="0"/>
                <a:ea typeface="Calibri" panose="020F0502020204030204" pitchFamily="34" charset="0"/>
                <a:cs typeface="Mangal" panose="02040503050203030202" pitchFamily="18" charset="0"/>
              </a:rPr>
              <a:t>प्रयास</a:t>
            </a:r>
            <a:r>
              <a:rPr lang="en-US" sz="2000" b="1" dirty="0">
                <a:effectLst/>
                <a:latin typeface="Mangal" panose="02040503050203030202" pitchFamily="18" charset="0"/>
                <a:ea typeface="Calibri" panose="020F0502020204030204" pitchFamily="34" charset="0"/>
                <a:cs typeface="Mangal" panose="02040503050203030202" pitchFamily="18" charset="0"/>
              </a:rPr>
              <a:t>:</a:t>
            </a:r>
          </a:p>
          <a:p>
            <a:pPr marR="0">
              <a:spcBef>
                <a:spcPts val="0"/>
              </a:spcBef>
              <a:spcAft>
                <a:spcPts val="800"/>
              </a:spcAft>
              <a:buFont typeface="Arial" panose="020B0604020202020204" pitchFamily="34" charset="0"/>
              <a:buChar char="•"/>
            </a:pPr>
            <a:r>
              <a:rPr lang="en-US" sz="2000" dirty="0" err="1">
                <a:effectLst/>
                <a:latin typeface="Mangal" panose="02040503050203030202" pitchFamily="18" charset="0"/>
                <a:ea typeface="Calibri" panose="020F0502020204030204" pitchFamily="34" charset="0"/>
                <a:cs typeface="Mangal" panose="02040503050203030202" pitchFamily="18" charset="0"/>
              </a:rPr>
              <a:t>शिक्षा</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में</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लिंग</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समानता</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प्रोत्साहना</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करना</a:t>
            </a:r>
            <a:r>
              <a:rPr lang="en-US" sz="2000" dirty="0">
                <a:effectLst/>
                <a:latin typeface="Mangal" panose="02040503050203030202" pitchFamily="18" charset="0"/>
                <a:ea typeface="Calibri" panose="020F0502020204030204" pitchFamily="34" charset="0"/>
                <a:cs typeface="Mangal" panose="02040503050203030202" pitchFamily="18" charset="0"/>
              </a:rPr>
              <a:t>।</a:t>
            </a:r>
          </a:p>
          <a:p>
            <a:pPr marR="0">
              <a:spcBef>
                <a:spcPts val="0"/>
              </a:spcBef>
              <a:spcAft>
                <a:spcPts val="800"/>
              </a:spcAft>
              <a:buFont typeface="Arial" panose="020B0604020202020204" pitchFamily="34" charset="0"/>
              <a:buChar char="•"/>
            </a:pPr>
            <a:r>
              <a:rPr lang="en-US" sz="2000" dirty="0" err="1">
                <a:effectLst/>
                <a:latin typeface="Mangal" panose="02040503050203030202" pitchFamily="18" charset="0"/>
                <a:ea typeface="Calibri" panose="020F0502020204030204" pitchFamily="34" charset="0"/>
                <a:cs typeface="Mangal" panose="02040503050203030202" pitchFamily="18" charset="0"/>
              </a:rPr>
              <a:t>लिंग</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संज्ञान</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बढ़ावा</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देना</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और</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लिंग</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संज्ञान</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खिलाफ</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लड़ने</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लिए</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समाज</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जागरूक</a:t>
            </a:r>
            <a:r>
              <a:rPr lang="en-US" sz="2000" dirty="0">
                <a:effectLst/>
                <a:latin typeface="Mangal" panose="02040503050203030202" pitchFamily="18" charset="0"/>
                <a:ea typeface="Calibri" panose="020F0502020204030204" pitchFamily="34" charset="0"/>
                <a:cs typeface="Mangal" panose="02040503050203030202" pitchFamily="18" charset="0"/>
              </a:rPr>
              <a:t> </a:t>
            </a:r>
            <a:r>
              <a:rPr lang="en-US" sz="2000" dirty="0" err="1">
                <a:effectLst/>
                <a:latin typeface="Mangal" panose="02040503050203030202" pitchFamily="18" charset="0"/>
                <a:ea typeface="Calibri" panose="020F0502020204030204" pitchFamily="34" charset="0"/>
                <a:cs typeface="Mangal" panose="02040503050203030202" pitchFamily="18" charset="0"/>
              </a:rPr>
              <a:t>करना</a:t>
            </a:r>
            <a:r>
              <a:rPr lang="en-US" sz="2000" dirty="0">
                <a:effectLst/>
                <a:latin typeface="Mangal" panose="02040503050203030202" pitchFamily="18" charset="0"/>
                <a:ea typeface="Calibri" panose="020F0502020204030204" pitchFamily="34" charset="0"/>
                <a:cs typeface="Mangal" panose="02040503050203030202" pitchFamily="18" charset="0"/>
              </a:rPr>
              <a:t>।</a:t>
            </a:r>
          </a:p>
          <a:p>
            <a:pPr marL="0" marR="0" indent="0">
              <a:spcBef>
                <a:spcPts val="0"/>
              </a:spcBef>
              <a:spcAft>
                <a:spcPts val="800"/>
              </a:spcAft>
              <a:buNone/>
            </a:pPr>
            <a:endParaRPr lang="en-US" dirty="0">
              <a:effectLst/>
              <a:latin typeface="Nirmala UI" panose="020B0502040204020203" pitchFamily="34" charset="0"/>
              <a:ea typeface="Calibri" panose="020F0502020204030204" pitchFamily="34" charset="0"/>
              <a:cs typeface="Times New Roman" panose="02020603050405020304" pitchFamily="18" charset="0"/>
            </a:endParaRPr>
          </a:p>
        </p:txBody>
      </p:sp>
      <p:pic>
        <p:nvPicPr>
          <p:cNvPr id="5" name="Picture 4" descr="A group of people standing around a globe&#10;&#10;Description automatically generated">
            <a:extLst>
              <a:ext uri="{FF2B5EF4-FFF2-40B4-BE49-F238E27FC236}">
                <a16:creationId xmlns:a16="http://schemas.microsoft.com/office/drawing/2014/main" id="{6A7380DB-FA3C-3C2A-A9AE-5D8FEC1CB154}"/>
              </a:ext>
            </a:extLst>
          </p:cNvPr>
          <p:cNvPicPr>
            <a:picLocks noChangeAspect="1"/>
          </p:cNvPicPr>
          <p:nvPr/>
        </p:nvPicPr>
        <p:blipFill rotWithShape="1">
          <a:blip r:embed="rId2">
            <a:extLst>
              <a:ext uri="{28A0092B-C50C-407E-A947-70E740481C1C}">
                <a14:useLocalDpi xmlns:a14="http://schemas.microsoft.com/office/drawing/2010/main" val="0"/>
              </a:ext>
            </a:extLst>
          </a:blip>
          <a:srcRect l="27438" r="31852"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773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D30B-72AC-4242-3551-6367717E5AAF}"/>
              </a:ext>
            </a:extLst>
          </p:cNvPr>
          <p:cNvSpPr>
            <a:spLocks noGrp="1"/>
          </p:cNvSpPr>
          <p:nvPr>
            <p:ph type="title"/>
          </p:nvPr>
        </p:nvSpPr>
        <p:spPr/>
        <p:txBody>
          <a:bodyPr>
            <a:normAutofit/>
          </a:bodyPr>
          <a:lstStyle/>
          <a:p>
            <a:r>
              <a:rPr lang="hi-IN" sz="4800" dirty="0"/>
              <a:t>असमानता का आधार</a:t>
            </a:r>
            <a:endParaRPr lang="en-US" sz="4800" dirty="0"/>
          </a:p>
        </p:txBody>
      </p:sp>
      <p:sp>
        <p:nvSpPr>
          <p:cNvPr id="3" name="Content Placeholder 2">
            <a:extLst>
              <a:ext uri="{FF2B5EF4-FFF2-40B4-BE49-F238E27FC236}">
                <a16:creationId xmlns:a16="http://schemas.microsoft.com/office/drawing/2014/main" id="{E5BCC7C3-7C4F-944C-FCAB-684350B802B3}"/>
              </a:ext>
            </a:extLst>
          </p:cNvPr>
          <p:cNvSpPr>
            <a:spLocks noGrp="1"/>
          </p:cNvSpPr>
          <p:nvPr>
            <p:ph idx="1"/>
          </p:nvPr>
        </p:nvSpPr>
        <p:spPr/>
        <p:txBody>
          <a:bodyPr>
            <a:normAutofit/>
          </a:bodyPr>
          <a:lstStyle/>
          <a:p>
            <a:pPr>
              <a:lnSpc>
                <a:spcPct val="150000"/>
              </a:lnSpc>
            </a:pPr>
            <a:r>
              <a:rPr lang="hi-IN" sz="1900" b="0" i="0" dirty="0">
                <a:effectLst/>
                <a:latin typeface="Mangal" panose="02040503050203030202" pitchFamily="18" charset="0"/>
                <a:cs typeface="Mangal" panose="02040503050203030202" pitchFamily="18" charset="0"/>
              </a:rPr>
              <a:t>भारतीय समाज में असमानता का आधार केवल जेंडर ही नहीं बल्कि अनेक ऐसे कारक भी हैं जो असमानता को बढ़ाने में सहयोग प्रदान कर रहे हैं। </a:t>
            </a:r>
            <a:endParaRPr lang="en-US" sz="1900" b="0" i="0" dirty="0">
              <a:effectLst/>
              <a:latin typeface="Mangal" panose="02040503050203030202" pitchFamily="18" charset="0"/>
              <a:cs typeface="Mangal" panose="02040503050203030202" pitchFamily="18" charset="0"/>
            </a:endParaRPr>
          </a:p>
          <a:p>
            <a:pPr>
              <a:lnSpc>
                <a:spcPct val="150000"/>
              </a:lnSpc>
            </a:pPr>
            <a:r>
              <a:rPr lang="hi-IN" sz="1900" b="0" i="0" dirty="0">
                <a:effectLst/>
                <a:latin typeface="Mangal" panose="02040503050203030202" pitchFamily="18" charset="0"/>
                <a:cs typeface="Mangal" panose="02040503050203030202" pitchFamily="18" charset="0"/>
              </a:rPr>
              <a:t>असमानता के अन्य आधार है- जाति, धर्म, लिंग, आयु, प्रजाति, जन्म, शारीरिक एवं बौद्धिक कुशलता, आर्थिक आधार, संपत्ति, व्यवसाय, धार्मिक आधार, राजनीतिक आधार, सांस्कृतिक आधार इत्यादि।</a:t>
            </a:r>
            <a:endParaRPr lang="en-US" sz="19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125220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D30B-72AC-4242-3551-6367717E5AAF}"/>
              </a:ext>
            </a:extLst>
          </p:cNvPr>
          <p:cNvSpPr>
            <a:spLocks noGrp="1"/>
          </p:cNvSpPr>
          <p:nvPr>
            <p:ph type="title"/>
          </p:nvPr>
        </p:nvSpPr>
        <p:spPr>
          <a:xfrm>
            <a:off x="677334" y="609600"/>
            <a:ext cx="8596668" cy="1009650"/>
          </a:xfrm>
        </p:spPr>
        <p:txBody>
          <a:bodyPr>
            <a:normAutofit/>
          </a:bodyPr>
          <a:lstStyle/>
          <a:p>
            <a:r>
              <a:rPr lang="hi-IN" sz="4800" dirty="0"/>
              <a:t>जेंडर असमानता</a:t>
            </a:r>
            <a:endParaRPr lang="en-US" sz="4800" dirty="0"/>
          </a:p>
        </p:txBody>
      </p:sp>
      <p:sp>
        <p:nvSpPr>
          <p:cNvPr id="3" name="Content Placeholder 2">
            <a:extLst>
              <a:ext uri="{FF2B5EF4-FFF2-40B4-BE49-F238E27FC236}">
                <a16:creationId xmlns:a16="http://schemas.microsoft.com/office/drawing/2014/main" id="{E5BCC7C3-7C4F-944C-FCAB-684350B802B3}"/>
              </a:ext>
            </a:extLst>
          </p:cNvPr>
          <p:cNvSpPr>
            <a:spLocks noGrp="1"/>
          </p:cNvSpPr>
          <p:nvPr>
            <p:ph idx="1"/>
          </p:nvPr>
        </p:nvSpPr>
        <p:spPr>
          <a:xfrm>
            <a:off x="677334" y="1712914"/>
            <a:ext cx="8596668" cy="3880773"/>
          </a:xfrm>
        </p:spPr>
        <p:txBody>
          <a:bodyPr>
            <a:normAutofit lnSpcReduction="10000"/>
          </a:bodyPr>
          <a:lstStyle/>
          <a:p>
            <a:pPr>
              <a:lnSpc>
                <a:spcPct val="150000"/>
              </a:lnSpc>
            </a:pPr>
            <a:r>
              <a:rPr lang="hi-IN" sz="2000" b="0" i="0" dirty="0">
                <a:effectLst/>
                <a:latin typeface="-apple-system"/>
              </a:rPr>
              <a:t>महिलाओं का प्रशिक्षित ना होना भी एक समस्या - वह प्रवासी मजदूरों की भांति कार्य करती हैं। उन्हें आसमान वेतन तथा कम कौशल वाले कार्य प्रदान किए जाते हैं।</a:t>
            </a:r>
            <a:endParaRPr lang="en-US" sz="2000" b="0" i="0" dirty="0">
              <a:effectLst/>
              <a:latin typeface="-apple-system"/>
            </a:endParaRPr>
          </a:p>
          <a:p>
            <a:pPr>
              <a:lnSpc>
                <a:spcPct val="150000"/>
              </a:lnSpc>
            </a:pPr>
            <a:r>
              <a:rPr lang="hi-IN" sz="2000" b="0" i="0" dirty="0">
                <a:effectLst/>
                <a:latin typeface="-apple-system"/>
              </a:rPr>
              <a:t>लड़कियों की शिक्षा - एक बड़ा व बुरा निवेश माना जाता है। अभिभावक यह मानते हैं कि बेटी पर किए जाने वाले निवेश का लाभ प्रत्यक्ष रूप से परिवार को प्राप्त नहीं होगा।</a:t>
            </a:r>
          </a:p>
          <a:p>
            <a:pPr>
              <a:lnSpc>
                <a:spcPct val="150000"/>
              </a:lnSpc>
            </a:pPr>
            <a:r>
              <a:rPr lang="hi-IN" sz="2000" b="0" i="0" dirty="0">
                <a:effectLst/>
                <a:latin typeface="-apple-system"/>
              </a:rPr>
              <a:t>महिलाओं को परिवार में सभी के खाने की बाद खाना, पौष्टिक भोजन नहीं मिल पाना ऐसी अनेक प्रकार की समस्याओं से गुजरना होता है ।</a:t>
            </a:r>
            <a:endParaRPr lang="en-US" sz="19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84317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D30B-72AC-4242-3551-6367717E5AAF}"/>
              </a:ext>
            </a:extLst>
          </p:cNvPr>
          <p:cNvSpPr>
            <a:spLocks noGrp="1"/>
          </p:cNvSpPr>
          <p:nvPr>
            <p:ph type="title"/>
          </p:nvPr>
        </p:nvSpPr>
        <p:spPr/>
        <p:txBody>
          <a:bodyPr>
            <a:normAutofit/>
          </a:bodyPr>
          <a:lstStyle/>
          <a:p>
            <a:r>
              <a:rPr lang="hi-IN" sz="4800" dirty="0"/>
              <a:t>जेंडर असमानता</a:t>
            </a:r>
            <a:endParaRPr lang="en-US" sz="4800" dirty="0"/>
          </a:p>
        </p:txBody>
      </p:sp>
      <p:sp>
        <p:nvSpPr>
          <p:cNvPr id="3" name="Content Placeholder 2">
            <a:extLst>
              <a:ext uri="{FF2B5EF4-FFF2-40B4-BE49-F238E27FC236}">
                <a16:creationId xmlns:a16="http://schemas.microsoft.com/office/drawing/2014/main" id="{E5BCC7C3-7C4F-944C-FCAB-684350B802B3}"/>
              </a:ext>
            </a:extLst>
          </p:cNvPr>
          <p:cNvSpPr>
            <a:spLocks noGrp="1"/>
          </p:cNvSpPr>
          <p:nvPr>
            <p:ph idx="1"/>
          </p:nvPr>
        </p:nvSpPr>
        <p:spPr>
          <a:xfrm>
            <a:off x="677334" y="1684339"/>
            <a:ext cx="8596668" cy="3880773"/>
          </a:xfrm>
        </p:spPr>
        <p:txBody>
          <a:bodyPr>
            <a:normAutofit/>
          </a:bodyPr>
          <a:lstStyle/>
          <a:p>
            <a:pPr>
              <a:lnSpc>
                <a:spcPct val="150000"/>
              </a:lnSpc>
            </a:pPr>
            <a:r>
              <a:rPr lang="hi-IN" sz="2000" b="0" i="0" dirty="0">
                <a:effectLst/>
                <a:latin typeface="-apple-system"/>
              </a:rPr>
              <a:t>प्राचीन काल की तुलना में मध्यकाल में जेंडर असमानता अधिक हो गई थी। वर्तमान में जेंडर असमानता में सरकारी प्रयास के द्वारा कुछ कमी जरूर देखने को मिल रही है, लेकिन यह सामान्य केवल शहरी क्षेत्र में देखने को मिल रही है।</a:t>
            </a:r>
            <a:endParaRPr lang="en-US" sz="2000" b="0" i="0" dirty="0">
              <a:effectLst/>
              <a:latin typeface="-apple-system"/>
            </a:endParaRPr>
          </a:p>
          <a:p>
            <a:pPr>
              <a:lnSpc>
                <a:spcPct val="150000"/>
              </a:lnSpc>
            </a:pPr>
            <a:r>
              <a:rPr lang="hi-IN" sz="2000" b="0" i="0" dirty="0">
                <a:effectLst/>
                <a:latin typeface="-apple-system"/>
              </a:rPr>
              <a:t>पितृसत्तात्मक व्यवस्था- इस व्यवस्था ने अपनी वैधता और स्वीकृति हमारे धार्मिक विश्वासों, वह किसी भी धर्म से क्यों ना हो प्राप्त की है। महिलाएं गरीबी के कारण न्यूनतम मजदूरी पर कार्य करने व घरेलू कार्य करती है।</a:t>
            </a:r>
            <a:endParaRPr lang="en-US" sz="19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66324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anchor="ctr">
            <a:normAutofit/>
          </a:bodyPr>
          <a:lstStyle/>
          <a:p>
            <a:r>
              <a:rPr lang="hi-IN" sz="4800" dirty="0">
                <a:solidFill>
                  <a:srgbClr val="FFFFFF"/>
                </a:solidFill>
              </a:rPr>
              <a:t>निष्कर्ष:</a:t>
            </a:r>
            <a:endParaRPr lang="en-US" sz="4800" dirty="0">
              <a:solidFill>
                <a:srgbClr val="FFFFFF"/>
              </a:solidFill>
            </a:endParaRPr>
          </a:p>
        </p:txBody>
      </p:sp>
      <p:pic>
        <p:nvPicPr>
          <p:cNvPr id="7" name="Picture 6" descr="A person writing on a white board&#10;&#10;Description automatically generated">
            <a:extLst>
              <a:ext uri="{FF2B5EF4-FFF2-40B4-BE49-F238E27FC236}">
                <a16:creationId xmlns:a16="http://schemas.microsoft.com/office/drawing/2014/main" id="{F3759DF2-DD18-53EE-544E-F467DE23E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9" y="2234406"/>
            <a:ext cx="4827922" cy="2893323"/>
          </a:xfrm>
          <a:prstGeom prst="rect">
            <a:avLst/>
          </a:prstGeom>
        </p:spPr>
      </p:pic>
      <p:sp>
        <p:nvSpPr>
          <p:cNvPr id="3" name="Content Placeholder 2"/>
          <p:cNvSpPr>
            <a:spLocks noGrp="1"/>
          </p:cNvSpPr>
          <p:nvPr>
            <p:ph idx="1"/>
          </p:nvPr>
        </p:nvSpPr>
        <p:spPr>
          <a:xfrm>
            <a:off x="6805805" y="2837329"/>
            <a:ext cx="4512988" cy="3317938"/>
          </a:xfrm>
        </p:spPr>
        <p:txBody>
          <a:bodyPr anchor="t">
            <a:normAutofit/>
          </a:bodyPr>
          <a:lstStyle/>
          <a:p>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लिंग</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और</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लिंग</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अस्तित्व</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समाज</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में</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न्याय</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समानता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और</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समरसता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को</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प्रोत्साहित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करते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हैं</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और</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समाज</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को</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एक</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मुक्त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और</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उन्नत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समाज</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की</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दिशा</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में</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अग्रसर</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करते</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 </a:t>
            </a:r>
            <a:r>
              <a:rPr lang="en-US" sz="1900" dirty="0" err="1">
                <a:solidFill>
                  <a:srgbClr val="FFFFFF"/>
                </a:solidFill>
                <a:effectLst/>
                <a:latin typeface="Mangal" panose="02040503050203030202" pitchFamily="18" charset="0"/>
                <a:ea typeface="Calibri" panose="020F0502020204030204" pitchFamily="34" charset="0"/>
                <a:cs typeface="Mangal" panose="02040503050203030202" pitchFamily="18" charset="0"/>
              </a:rPr>
              <a:t>हैं</a:t>
            </a:r>
            <a:r>
              <a:rPr lang="en-US" sz="1900" dirty="0">
                <a:solidFill>
                  <a:srgbClr val="FFFFFF"/>
                </a:solidFill>
                <a:effectLst/>
                <a:latin typeface="Mangal" panose="02040503050203030202" pitchFamily="18" charset="0"/>
                <a:ea typeface="Calibri" panose="020F0502020204030204" pitchFamily="34" charset="0"/>
                <a:cs typeface="Mangal" panose="02040503050203030202" pitchFamily="18" charset="0"/>
              </a:rPr>
              <a:t>।</a:t>
            </a:r>
            <a:endParaRPr lang="en-US" sz="1900" dirty="0">
              <a:solidFill>
                <a:srgbClr val="FFFFFF"/>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360129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563</TotalTime>
  <Words>523</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Arial</vt:lpstr>
      <vt:lpstr>Mangal</vt:lpstr>
      <vt:lpstr>Nirmala UI</vt:lpstr>
      <vt:lpstr>Trebuchet MS</vt:lpstr>
      <vt:lpstr>Wingdings 3</vt:lpstr>
      <vt:lpstr>Facet</vt:lpstr>
      <vt:lpstr>लिंग समानता एवं  अस्तित्व</vt:lpstr>
      <vt:lpstr>परिचय: लिंग समानता एवं अस्तित्व</vt:lpstr>
      <vt:lpstr>मुख्य बिंदु</vt:lpstr>
      <vt:lpstr>मुख्य बिंदु</vt:lpstr>
      <vt:lpstr>मुख्य बिंदु</vt:lpstr>
      <vt:lpstr>असमानता का आधार</vt:lpstr>
      <vt:lpstr>जेंडर असमानता</vt:lpstr>
      <vt:lpstr>जेंडर असमानता</vt:lpstr>
      <vt:lpstr>निष्कर्ष: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नारीवाद</dc:title>
  <dc:creator>USER</dc:creator>
  <cp:lastModifiedBy>Banerjee, Vishal</cp:lastModifiedBy>
  <cp:revision>21</cp:revision>
  <dcterms:created xsi:type="dcterms:W3CDTF">2024-03-01T14:13:15Z</dcterms:created>
  <dcterms:modified xsi:type="dcterms:W3CDTF">2024-03-06T15:49:47Z</dcterms:modified>
</cp:coreProperties>
</file>